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6"/>
  </p:notesMasterIdLst>
  <p:sldIdLst>
    <p:sldId id="272" r:id="rId2"/>
    <p:sldId id="273" r:id="rId3"/>
    <p:sldId id="260" r:id="rId4"/>
    <p:sldId id="274" r:id="rId5"/>
    <p:sldId id="267" r:id="rId6"/>
    <p:sldId id="275" r:id="rId7"/>
    <p:sldId id="268" r:id="rId8"/>
    <p:sldId id="257" r:id="rId9"/>
    <p:sldId id="276" r:id="rId10"/>
    <p:sldId id="277" r:id="rId11"/>
    <p:sldId id="265" r:id="rId12"/>
    <p:sldId id="262" r:id="rId13"/>
    <p:sldId id="278" r:id="rId14"/>
    <p:sldId id="264" r:id="rId15"/>
  </p:sldIdLst>
  <p:sldSz cx="9144000" cy="6858000" type="screen4x3"/>
  <p:notesSz cx="6858000" cy="9144000"/>
  <p:defaultTextStyle>
    <a:defPPr>
      <a:defRPr lang="fr-FR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809" autoAdjust="0"/>
    <p:restoredTop sz="55789" autoAdjust="0"/>
  </p:normalViewPr>
  <p:slideViewPr>
    <p:cSldViewPr snapToGrid="0" snapToObjects="1">
      <p:cViewPr varScale="1">
        <p:scale>
          <a:sx n="44" d="100"/>
          <a:sy n="44" d="100"/>
        </p:scale>
        <p:origin x="-191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E88B73A6-669F-4D3F-B5B5-CC706B615E0E}" type="datetimeFigureOut">
              <a:rPr lang="fr-FR"/>
              <a:pPr>
                <a:defRPr/>
              </a:pPr>
              <a:t>27/01/2016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  <a:endParaRPr lang="fr-FR" noProof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ED061A4E-C549-4D68-A47C-15C830B1EBC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Espace réservé de l'image des diapositives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fr-FR" smtClean="0"/>
              <a:t>DBN: arrêté du 31 décembre également. </a:t>
            </a:r>
          </a:p>
        </p:txBody>
      </p:sp>
      <p:sp>
        <p:nvSpPr>
          <p:cNvPr id="15363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47A74B9-2F46-4685-9AD4-94B6CFF79569}" type="slidenum">
              <a:rPr lang="fr-FR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fr-FR">
              <a:cs typeface="Arial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Espace réservé de l'image des diapositives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fr-FR" smtClean="0"/>
              <a:t>But: étude de la langue explicite, réflexive pour la compréhension de textes et l’écriture </a:t>
            </a:r>
          </a:p>
          <a:p>
            <a:pPr>
              <a:spcBef>
                <a:spcPct val="0"/>
              </a:spcBef>
            </a:pPr>
            <a:endParaRPr lang="fr-FR" smtClean="0"/>
          </a:p>
          <a:p>
            <a:pPr>
              <a:spcBef>
                <a:spcPct val="0"/>
              </a:spcBef>
            </a:pPr>
            <a:r>
              <a:rPr lang="fr-FR" smtClean="0"/>
              <a:t>Manipulation: transformation, ajout, substitution, déplacement, suppression</a:t>
            </a:r>
          </a:p>
          <a:p>
            <a:pPr>
              <a:spcBef>
                <a:spcPct val="0"/>
              </a:spcBef>
            </a:pPr>
            <a:r>
              <a:rPr lang="fr-FR" smtClean="0"/>
              <a:t>L’étayage par l’oral: accès aux tableaux de conjugaison, demande à voix haute à la classe, dictionnaire de synonymes vidéo-projeté, oral…</a:t>
            </a:r>
          </a:p>
          <a:p>
            <a:pPr>
              <a:spcBef>
                <a:spcPct val="0"/>
              </a:spcBef>
            </a:pPr>
            <a:r>
              <a:rPr lang="fr-FR" smtClean="0"/>
              <a:t>		</a:t>
            </a:r>
            <a:r>
              <a:rPr lang="fr-FR" smtClean="0">
                <a:solidFill>
                  <a:srgbClr val="FF0000"/>
                </a:solidFill>
              </a:rPr>
              <a:t>ne pas surinvestir en temps l’EDL</a:t>
            </a:r>
          </a:p>
          <a:p>
            <a:pPr>
              <a:spcBef>
                <a:spcPct val="0"/>
              </a:spcBef>
            </a:pPr>
            <a:endParaRPr lang="fr-FR" smtClean="0"/>
          </a:p>
        </p:txBody>
      </p:sp>
      <p:sp>
        <p:nvSpPr>
          <p:cNvPr id="33795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7BBEBA8-A784-4401-AA74-0B6FD7CB87BE}" type="slidenum">
              <a:rPr lang="fr-FR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fr-FR">
              <a:cs typeface="Arial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Espace réservé de l'image des diapositives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fr-FR" smtClean="0"/>
              <a:t>Rappel en CM1 et CM2 : 12heures doivent être consacrées à l’oral, la lecture et l’écriture (dans toutes les disciplines) </a:t>
            </a:r>
          </a:p>
          <a:p>
            <a:pPr>
              <a:spcBef>
                <a:spcPct val="0"/>
              </a:spcBef>
            </a:pPr>
            <a:r>
              <a:rPr lang="fr-FR" b="1" smtClean="0"/>
              <a:t>(AG : je ne comprends pas ce que signifie « harmoniser l’organisation pédagogique hebdomadaire », mais je pense que cela correspond à une logique du primaire ; le risque, en 6</a:t>
            </a:r>
            <a:r>
              <a:rPr lang="fr-FR" b="1" baseline="30000" smtClean="0"/>
              <a:t>e</a:t>
            </a:r>
            <a:r>
              <a:rPr lang="fr-FR" b="1" smtClean="0"/>
              <a:t>, serait d’aboutir à une organisation hebdomadaire qui isolerait la langue dans des temps spécifiques, ce qui est à exclure)</a:t>
            </a:r>
          </a:p>
        </p:txBody>
      </p:sp>
      <p:sp>
        <p:nvSpPr>
          <p:cNvPr id="35843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8D7D335-1508-4ABB-997A-4799D10E3252}" type="slidenum">
              <a:rPr lang="fr-FR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fr-FR">
              <a:cs typeface="Arial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Espace réservé de l'image des diapositives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fr-FR" smtClean="0"/>
              <a:t>Rappel en CM1 et CM2 : 12heures doivent être consacrées à l’oral, la lecture et l’écriture (dans toutes les disciplines) </a:t>
            </a:r>
          </a:p>
        </p:txBody>
      </p:sp>
      <p:sp>
        <p:nvSpPr>
          <p:cNvPr id="37891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1FF126C-BBB7-4F3F-A550-583676644016}" type="slidenum">
              <a:rPr lang="fr-FR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fr-FR">
              <a:cs typeface="Arial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Espace réservé de l'image des diapositives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2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smtClean="0"/>
          </a:p>
        </p:txBody>
      </p:sp>
      <p:sp>
        <p:nvSpPr>
          <p:cNvPr id="40963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1BBBBD0-F111-4D32-B760-912D0EA766BC}" type="slidenum">
              <a:rPr lang="fr-FR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fr-FR"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Espace réservé de l'image des diapositives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fr-FR" smtClean="0"/>
              <a:t>Préciser la place de la culture littéraire et artistique </a:t>
            </a:r>
          </a:p>
          <a:p>
            <a:pPr>
              <a:spcBef>
                <a:spcPct val="0"/>
              </a:spcBef>
            </a:pPr>
            <a:endParaRPr lang="fr-FR" smtClean="0"/>
          </a:p>
          <a:p>
            <a:pPr>
              <a:spcBef>
                <a:spcPct val="0"/>
              </a:spcBef>
            </a:pPr>
            <a:r>
              <a:rPr lang="fr-FR" b="1" smtClean="0"/>
              <a:t>AG : sur le même plan que les autres, sans hiérarchie. Je pense même qu’il faut les présenter en interaction, sur les branches d’un pentacle</a:t>
            </a:r>
          </a:p>
          <a:p>
            <a:pPr>
              <a:spcBef>
                <a:spcPct val="0"/>
              </a:spcBef>
            </a:pPr>
            <a:endParaRPr lang="fr-FR" smtClean="0">
              <a:solidFill>
                <a:srgbClr val="FF0000"/>
              </a:solidFill>
            </a:endParaRPr>
          </a:p>
          <a:p>
            <a:pPr>
              <a:spcBef>
                <a:spcPct val="0"/>
              </a:spcBef>
            </a:pPr>
            <a:endParaRPr lang="fr-FR" smtClean="0"/>
          </a:p>
          <a:p>
            <a:pPr>
              <a:spcBef>
                <a:spcPct val="0"/>
              </a:spcBef>
            </a:pPr>
            <a:endParaRPr lang="fr-FR" smtClean="0"/>
          </a:p>
        </p:txBody>
      </p:sp>
      <p:sp>
        <p:nvSpPr>
          <p:cNvPr id="17411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3FEF171-F03E-42D7-B66B-F9EDE0949D79}" type="slidenum">
              <a:rPr lang="fr-FR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fr-FR">
              <a:cs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Espace réservé de l'image des diapositives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fr-FR" smtClean="0"/>
              <a:t>-L’oral est réaffirmé comme objet d’enseignement </a:t>
            </a:r>
            <a:r>
              <a:rPr lang="fr-FR" b="1" smtClean="0"/>
              <a:t>(AG : attention, le texte dit aussi l’inverse : «Ces activités [orales] prennent place dans des séances d’apprentissage qui n’ont pas nécessairement pour finalité première l’apprentissage du langage oral mais permettent aux élèves d’exercer les compétences acquises ou en cours d’acquisition… » Il convient d’éviter que l’oral soit théorisé, mais faire en sorte qu’il soit l’objet d’une pratique réflexive.) </a:t>
            </a:r>
            <a:r>
              <a:rPr lang="fr-FR" smtClean="0"/>
              <a:t>grâce à une méthodologie connue et des activités structurées dont le développement du lexique </a:t>
            </a:r>
          </a:p>
          <a:p>
            <a:pPr>
              <a:spcBef>
                <a:spcPct val="0"/>
              </a:spcBef>
              <a:buFontTx/>
              <a:buChar char="-"/>
            </a:pPr>
            <a:r>
              <a:rPr lang="fr-FR" smtClean="0"/>
              <a:t>Les genres de discours: récit, compte-rendu, exposé, argumentation, débat </a:t>
            </a:r>
            <a:r>
              <a:rPr lang="fr-FR" b="1" smtClean="0"/>
              <a:t>(AG : l’expression « genres de discours » utilisée dans les programmes n’a pas de fondement scientifique, et prête à la confusion, à cause de l’instabilité du sens des mots « genre » (genres littéraires) et « discours » (</a:t>
            </a:r>
            <a:r>
              <a:rPr lang="fr-FR" b="1" i="1" smtClean="0"/>
              <a:t>vs</a:t>
            </a:r>
            <a:r>
              <a:rPr lang="fr-FR" b="1" smtClean="0"/>
              <a:t> récit ; types de paroles rapportées  (discours direct, indirect, indirect libre) ; formes de discours : narratif, descriptif, explicatif, argumentatif). Il faut être prudent avec cette expression, et ne pas en faire une catégorisation opérationnelle.</a:t>
            </a:r>
          </a:p>
          <a:p>
            <a:pPr>
              <a:spcBef>
                <a:spcPct val="0"/>
              </a:spcBef>
            </a:pPr>
            <a:r>
              <a:rPr lang="fr-FR" sz="1000" b="1" i="1" smtClean="0">
                <a:solidFill>
                  <a:srgbClr val="FF0000"/>
                </a:solidFill>
              </a:rPr>
              <a:t>! Lien hypertexte à insérer ( voir fichiers joints) </a:t>
            </a:r>
          </a:p>
          <a:p>
            <a:pPr>
              <a:spcBef>
                <a:spcPct val="0"/>
              </a:spcBef>
              <a:buFontTx/>
              <a:buChar char="-"/>
            </a:pPr>
            <a:endParaRPr lang="fr-FR" smtClean="0"/>
          </a:p>
          <a:p>
            <a:pPr>
              <a:spcBef>
                <a:spcPct val="0"/>
              </a:spcBef>
            </a:pPr>
            <a:endParaRPr lang="fr-FR" smtClean="0"/>
          </a:p>
        </p:txBody>
      </p:sp>
      <p:sp>
        <p:nvSpPr>
          <p:cNvPr id="19459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91B4005-33BD-47AA-A82A-53F403FB3B51}" type="slidenum">
              <a:rPr lang="fr-FR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fr-FR">
              <a:cs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Espace réservé de l'image des diapositives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fr-FR" b="1" smtClean="0"/>
              <a:t>Incidences pédagogiques</a:t>
            </a:r>
            <a:r>
              <a:rPr lang="fr-FR" smtClean="0"/>
              <a:t>: </a:t>
            </a:r>
          </a:p>
          <a:p>
            <a:pPr>
              <a:spcBef>
                <a:spcPct val="0"/>
              </a:spcBef>
            </a:pPr>
            <a:r>
              <a:rPr lang="fr-FR" smtClean="0"/>
              <a:t>-pour chaque module d’enseignement, s’assurer du temps consacré à l’oral de manière transversale ou comme objet d’enseignement. </a:t>
            </a:r>
          </a:p>
          <a:p>
            <a:pPr>
              <a:spcBef>
                <a:spcPct val="0"/>
              </a:spcBef>
            </a:pPr>
            <a:r>
              <a:rPr lang="fr-FR" smtClean="0"/>
              <a:t>-comment harmoniser la pratique des différents genres de discours dans les différents domaines d’enseignement . Par exemple argumenter en mathématiques, en histoire, en français, les composantes langagières sont-elles identiques ? </a:t>
            </a:r>
          </a:p>
          <a:p>
            <a:pPr>
              <a:spcBef>
                <a:spcPct val="0"/>
              </a:spcBef>
            </a:pPr>
            <a:endParaRPr lang="fr-FR" smtClean="0"/>
          </a:p>
          <a:p>
            <a:pPr>
              <a:spcBef>
                <a:spcPct val="0"/>
              </a:spcBef>
            </a:pPr>
            <a:r>
              <a:rPr lang="fr-FR" smtClean="0"/>
              <a:t>- Repères de progressivité: en français, la progression est mise en lien direct avec les supports de la lecture et de l’écriture. </a:t>
            </a:r>
          </a:p>
        </p:txBody>
      </p:sp>
      <p:sp>
        <p:nvSpPr>
          <p:cNvPr id="21507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71E594A-9281-41AE-BBFA-7588AFBC287E}" type="slidenum">
              <a:rPr lang="fr-FR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fr-FR">
              <a:cs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Espace réservé de l'image des diapositives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  <a:buFontTx/>
              <a:buChar char="-"/>
            </a:pPr>
            <a:r>
              <a:rPr lang="fr-FR" smtClean="0"/>
              <a:t>La compréhension s’enseigne</a:t>
            </a:r>
          </a:p>
          <a:p>
            <a:pPr>
              <a:spcBef>
                <a:spcPct val="0"/>
              </a:spcBef>
              <a:buFontTx/>
              <a:buChar char="-"/>
            </a:pPr>
            <a:r>
              <a:rPr lang="fr-FR" smtClean="0"/>
              <a:t>Les objectifs d’apprentissage sont énoncés p. …  110</a:t>
            </a:r>
          </a:p>
          <a:p>
            <a:pPr>
              <a:spcBef>
                <a:spcPct val="0"/>
              </a:spcBef>
              <a:buFontTx/>
              <a:buChar char="-"/>
            </a:pPr>
            <a:r>
              <a:rPr lang="fr-FR" smtClean="0"/>
              <a:t>La quantité de lecture aussi p. 109</a:t>
            </a:r>
          </a:p>
          <a:p>
            <a:pPr>
              <a:spcBef>
                <a:spcPct val="0"/>
              </a:spcBef>
              <a:buFontTx/>
              <a:buChar char="-"/>
            </a:pPr>
            <a:endParaRPr lang="fr-FR" smtClean="0"/>
          </a:p>
          <a:p>
            <a:pPr>
              <a:spcBef>
                <a:spcPct val="0"/>
              </a:spcBef>
            </a:pPr>
            <a:r>
              <a:rPr lang="fr-FR" b="1" i="1" smtClean="0">
                <a:solidFill>
                  <a:srgbClr val="FF0000"/>
                </a:solidFill>
              </a:rPr>
              <a:t>! Lien hypertexte à insérer ( voir fichiers joints) </a:t>
            </a:r>
          </a:p>
          <a:p>
            <a:pPr>
              <a:spcBef>
                <a:spcPct val="0"/>
              </a:spcBef>
            </a:pPr>
            <a:r>
              <a:rPr lang="fr-FR" b="1" smtClean="0"/>
              <a:t>(AG : Il faut veiller à bien distinguer, dans le mot lecture, ce qui ressortit au décodage (lire à voix haute) et ce qui ressortit à la posture de lecteur (lire un roman). Ce sont deux compétences liées, mais qui s’entraînent différemment.)</a:t>
            </a:r>
          </a:p>
        </p:txBody>
      </p:sp>
      <p:sp>
        <p:nvSpPr>
          <p:cNvPr id="23555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D29F1F4-B99C-40C4-9218-5CE02A612076}" type="slidenum">
              <a:rPr lang="fr-FR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fr-FR">
              <a:cs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Espace réservé de l'image des diapositives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fr-FR" smtClean="0"/>
              <a:t>La culture littéraire n’est pas un objet d’étude en soi. ( p121 , intro à expliciter) </a:t>
            </a:r>
          </a:p>
          <a:p>
            <a:pPr>
              <a:spcBef>
                <a:spcPct val="0"/>
              </a:spcBef>
            </a:pPr>
            <a:endParaRPr lang="fr-FR" smtClean="0"/>
          </a:p>
          <a:p>
            <a:pPr>
              <a:spcBef>
                <a:spcPct val="0"/>
              </a:spcBef>
            </a:pPr>
            <a:r>
              <a:rPr lang="fr-FR" smtClean="0"/>
              <a:t>Exigence d’une culture littéraire : comment je choisis mes ouvrages ?</a:t>
            </a:r>
          </a:p>
          <a:p>
            <a:pPr>
              <a:spcBef>
                <a:spcPct val="0"/>
              </a:spcBef>
            </a:pPr>
            <a:endParaRPr lang="fr-FR" smtClean="0"/>
          </a:p>
          <a:p>
            <a:pPr>
              <a:spcBef>
                <a:spcPct val="0"/>
              </a:spcBef>
            </a:pPr>
            <a:r>
              <a:rPr lang="fr-FR" smtClean="0"/>
              <a:t>Références :</a:t>
            </a:r>
          </a:p>
          <a:p>
            <a:pPr>
              <a:spcBef>
                <a:spcPct val="0"/>
              </a:spcBef>
            </a:pPr>
            <a:r>
              <a:rPr lang="fr-FR" smtClean="0"/>
              <a:t>CM1 et CM2 : 6 thèmes</a:t>
            </a:r>
          </a:p>
          <a:p>
            <a:pPr>
              <a:spcBef>
                <a:spcPct val="0"/>
              </a:spcBef>
            </a:pPr>
            <a:r>
              <a:rPr lang="fr-FR" smtClean="0"/>
              <a:t>6</a:t>
            </a:r>
            <a:r>
              <a:rPr lang="fr-FR" baseline="30000" smtClean="0"/>
              <a:t>ème </a:t>
            </a:r>
            <a:r>
              <a:rPr lang="fr-FR" smtClean="0"/>
              <a:t>: 4 thèmes </a:t>
            </a:r>
          </a:p>
        </p:txBody>
      </p:sp>
      <p:sp>
        <p:nvSpPr>
          <p:cNvPr id="25603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716B37D-7998-4CAD-94FA-2622057330C4}" type="slidenum">
              <a:rPr lang="fr-FR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fr-FR">
              <a:cs typeface="Arial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Espace réservé de l'image des diapositives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fr-FR" smtClean="0"/>
              <a:t>Construire une progression de la compétence de lecteur entre le CM et la 6° ……. pour sortir du carcan questions-réponses.</a:t>
            </a:r>
          </a:p>
          <a:p>
            <a:pPr>
              <a:spcBef>
                <a:spcPct val="0"/>
              </a:spcBef>
            </a:pPr>
            <a:endParaRPr lang="fr-FR" smtClean="0"/>
          </a:p>
          <a:p>
            <a:pPr>
              <a:spcBef>
                <a:spcPct val="0"/>
              </a:spcBef>
            </a:pPr>
            <a:r>
              <a:rPr lang="fr-FR" smtClean="0"/>
              <a:t>Objectifs d’apprentissage : identifier les personnages d’une fiction ( le nombre de personnages, le système de reprises pronominales) les intentions qui les font agir sont-elles explicites ou implicites? Leurs relations et l’évolution de ces relations.  </a:t>
            </a:r>
          </a:p>
          <a:p>
            <a:pPr>
              <a:spcBef>
                <a:spcPct val="0"/>
              </a:spcBef>
            </a:pPr>
            <a:endParaRPr lang="fr-FR" smtClean="0"/>
          </a:p>
        </p:txBody>
      </p:sp>
      <p:sp>
        <p:nvSpPr>
          <p:cNvPr id="27651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2347580-05BB-428F-B39C-AD70A753829A}" type="slidenum">
              <a:rPr lang="fr-FR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fr-FR">
              <a:cs typeface="Arial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Espace réservé de l'image des diapositives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fr-FR" smtClean="0"/>
              <a:t>Favoriser les écrits spontanés: travailler à partir des brouillons, ne pas systématiquement corriger, mais développer la vigilance orthographique,…. </a:t>
            </a:r>
          </a:p>
          <a:p>
            <a:pPr>
              <a:spcBef>
                <a:spcPct val="0"/>
              </a:spcBef>
            </a:pPr>
            <a:endParaRPr lang="fr-FR" smtClean="0"/>
          </a:p>
          <a:p>
            <a:pPr>
              <a:spcBef>
                <a:spcPct val="0"/>
              </a:spcBef>
            </a:pPr>
            <a:r>
              <a:rPr lang="fr-FR" smtClean="0"/>
              <a:t>Commentaires:</a:t>
            </a:r>
          </a:p>
          <a:p>
            <a:pPr>
              <a:spcBef>
                <a:spcPct val="0"/>
              </a:spcBef>
            </a:pPr>
            <a:r>
              <a:rPr lang="fr-FR" smtClean="0"/>
              <a:t>De l’écriture calligraphiée…. à l’écriture au clavier: rôle du traitement de texte </a:t>
            </a:r>
            <a:r>
              <a:rPr lang="fr-FR" b="1" smtClean="0"/>
              <a:t>(AG : comme pour la lecture, distinguer ici le geste graphique d’écriture, et le geste de production, qui sont deux compétences qui s’entraînent différemment.) </a:t>
            </a:r>
          </a:p>
          <a:p>
            <a:pPr>
              <a:spcBef>
                <a:spcPct val="0"/>
              </a:spcBef>
            </a:pPr>
            <a:r>
              <a:rPr lang="fr-FR" smtClean="0"/>
              <a:t>Varier les situations d’écriture, non seulement en production d’écrit formelle: l’écrit court, le brouillon, l’écrit de travail, les écrits réflexifs, les traces (l’écrit pour lire)</a:t>
            </a:r>
          </a:p>
          <a:p>
            <a:pPr>
              <a:spcBef>
                <a:spcPct val="0"/>
              </a:spcBef>
            </a:pPr>
            <a:r>
              <a:rPr lang="fr-FR" smtClean="0"/>
              <a:t>Ne pas réserver l’écrit à l’écrit sacralisé en production écrite </a:t>
            </a:r>
            <a:r>
              <a:rPr lang="fr-FR" b="1" smtClean="0"/>
              <a:t>(AG : justement, méfiance à l’égard de l’expression « posture d’auteur » qui peut être mal comprise ; il s’agit seulement de l’idée qu’on peut revenir sur un texte qu’on a écrit pour l’améliorer, et non pas qu’écrire, c’est entrer dans la peau d’un auteur déjà là…)</a:t>
            </a:r>
          </a:p>
          <a:p>
            <a:pPr>
              <a:spcBef>
                <a:spcPct val="0"/>
              </a:spcBef>
            </a:pPr>
            <a:endParaRPr lang="fr-FR" smtClean="0"/>
          </a:p>
          <a:p>
            <a:pPr>
              <a:spcBef>
                <a:spcPct val="0"/>
              </a:spcBef>
            </a:pPr>
            <a:endParaRPr lang="fr-FR" smtClean="0"/>
          </a:p>
          <a:p>
            <a:pPr>
              <a:spcBef>
                <a:spcPct val="0"/>
              </a:spcBef>
            </a:pPr>
            <a:endParaRPr lang="fr-FR" smtClean="0"/>
          </a:p>
        </p:txBody>
      </p:sp>
      <p:sp>
        <p:nvSpPr>
          <p:cNvPr id="29699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8075B05-727C-4883-89E5-F2DD5751295C}" type="slidenum">
              <a:rPr lang="fr-FR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fr-FR">
              <a:cs typeface="Arial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Espace réservé de l'image des diapositives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fr-FR" smtClean="0"/>
              <a:t>Pistes de travail : harmonisation de pratiques à préciser: fréquence, …  outils des élèves</a:t>
            </a:r>
          </a:p>
          <a:p>
            <a:pPr>
              <a:spcBef>
                <a:spcPct val="0"/>
              </a:spcBef>
            </a:pPr>
            <a:r>
              <a:rPr lang="fr-FR" b="1" smtClean="0"/>
              <a:t>(AG : nécessité de préciser ce qu’est l’étayage en situation de production écrite : quels calibrages énonciatifs, discursifs ? Quels outils et ressources mobilisables  ? Quel balisage procédural ? Quels objectifs de mise en œuvre de savoirs ? Etc…)</a:t>
            </a:r>
          </a:p>
        </p:txBody>
      </p:sp>
      <p:sp>
        <p:nvSpPr>
          <p:cNvPr id="31747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E919B61-EE9F-4777-9E8D-1A66A0D61786}" type="slidenum">
              <a:rPr lang="fr-FR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fr-FR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78F129-91EA-43F9-B213-717B1CBDC3F4}" type="datetimeFigureOut">
              <a:rPr lang="fr-FR"/>
              <a:pPr>
                <a:defRPr/>
              </a:pPr>
              <a:t>27/01/2016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89EEA1-FD53-497D-B97E-7EDD3A793D3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9E4EAE-0CDD-4A92-9BF5-DB3DEFD6346B}" type="datetimeFigureOut">
              <a:rPr lang="fr-FR"/>
              <a:pPr>
                <a:defRPr/>
              </a:pPr>
              <a:t>27/01/2016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C0AD01-89DE-4B81-AF96-2FA1859D01B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AD2F77-72B5-47C7-B926-11FEED1A1323}" type="datetimeFigureOut">
              <a:rPr lang="fr-FR"/>
              <a:pPr>
                <a:defRPr/>
              </a:pPr>
              <a:t>27/01/2016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B74B86-16E2-446E-B879-8ABE4A4799C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6E19AB-72E5-46A4-B9D4-008EE0F4A5A6}" type="datetimeFigureOut">
              <a:rPr lang="fr-FR"/>
              <a:pPr>
                <a:defRPr/>
              </a:pPr>
              <a:t>27/01/2016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4D4760-2D5A-4A6C-A46D-1A713AB3E71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8527D1-0006-48BB-8D34-C6A6C62AEC1F}" type="datetimeFigureOut">
              <a:rPr lang="fr-FR"/>
              <a:pPr>
                <a:defRPr/>
              </a:pPr>
              <a:t>27/01/2016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730FA0-9B5B-4E51-9B92-43716EB6CFA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2DBC28-D16C-410B-8262-634E7E25A9B7}" type="datetimeFigureOut">
              <a:rPr lang="fr-FR"/>
              <a:pPr>
                <a:defRPr/>
              </a:pPr>
              <a:t>27/01/2016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ECCF4D-4AE5-4F39-BE7E-2335D901B7A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C70FF5-09E2-4E17-B909-1BA009DEC67B}" type="datetimeFigureOut">
              <a:rPr lang="fr-FR"/>
              <a:pPr>
                <a:defRPr/>
              </a:pPr>
              <a:t>27/01/2016</a:t>
            </a:fld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599581-2CB9-4129-8095-50E15B3593C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103D10-EBEF-4C74-8144-40664ADBD3AE}" type="datetimeFigureOut">
              <a:rPr lang="fr-FR"/>
              <a:pPr>
                <a:defRPr/>
              </a:pPr>
              <a:t>27/01/2016</a:t>
            </a:fld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8D6894-A95F-4193-A479-722EE58764D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1A3B6A-F880-471C-B6A4-47A30ACB147F}" type="datetimeFigureOut">
              <a:rPr lang="fr-FR"/>
              <a:pPr>
                <a:defRPr/>
              </a:pPr>
              <a:t>27/01/2016</a:t>
            </a:fld>
            <a:endParaRPr 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DD1212-6AEB-4355-ACEB-43D463F58A0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318CF0-BAE2-434A-B71B-C6AA10189F51}" type="datetimeFigureOut">
              <a:rPr lang="fr-FR"/>
              <a:pPr>
                <a:defRPr/>
              </a:pPr>
              <a:t>27/01/2016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14EA60-2BE1-4B8D-B8E3-F6EDF53E87F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156FC2-189A-4464-9FC9-8A70F8DC30E5}" type="datetimeFigureOut">
              <a:rPr lang="fr-FR"/>
              <a:pPr>
                <a:defRPr/>
              </a:pPr>
              <a:t>27/01/2016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EB31A7-AECA-4313-8905-2625A9E8C68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et modifiez le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D3C0700-BC6D-4E41-AAD3-EB230CD295C0}" type="datetimeFigureOut">
              <a:rPr lang="fr-FR"/>
              <a:pPr>
                <a:defRPr/>
              </a:pPr>
              <a:t>27/01/2016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1A5BF17-F5CF-4BCD-A9A7-26C6AA09C7B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smtClean="0"/>
              <a:t>PROGRAMMES CYCLE III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fr-FR" sz="2800" i="1" dirty="0" smtClean="0"/>
              <a:t>Programmes d’enseignement de l’école élémentaire et du collège: BO spécial n°11 du 26 novembre 2015</a:t>
            </a: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fr-FR" sz="2800" i="1" dirty="0" smtClean="0"/>
              <a:t>Socle commun de connaissances et de compétences: BO N°17 du 23 avril 2015</a:t>
            </a: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fr-FR" sz="2800" i="1" dirty="0" smtClean="0"/>
              <a:t>Horaires d’enseignement des écoles maternelles et primaires: arrêté du 9 novembre 2015</a:t>
            </a: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fr-FR" sz="2800" i="1" dirty="0" smtClean="0"/>
              <a:t>Enseignement moral et civique ( EMC) B0 spécial n°6 du 25 juin 2015</a:t>
            </a: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fr-FR" sz="2800" i="1" dirty="0" smtClean="0"/>
              <a:t>Livret scolaire de l’école élémentaire et du collège: décret  2015-1929 et arrêté du 31 décembre 2015</a:t>
            </a: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endParaRPr lang="fr-FR" sz="2800" dirty="0" smtClean="0"/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endParaRPr lang="fr-F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u="sng" smtClean="0"/>
              <a:t>Etude de la langue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fr-FR" dirty="0" smtClean="0"/>
              <a:t>Démarches : tâches de tri, classement, comparaison, manipulation de corpus extraits de textes  étudiés et produits par les élèves afin d’établir les régularités</a:t>
            </a:r>
          </a:p>
          <a:p>
            <a:pPr fontAlgn="auto">
              <a:spcAft>
                <a:spcPts val="0"/>
              </a:spcAft>
              <a:buFontTx/>
              <a:buChar char="-"/>
              <a:defRPr/>
            </a:pPr>
            <a:r>
              <a:rPr lang="fr-FR" dirty="0" smtClean="0"/>
              <a:t>Construction des notions qui s’appuie sur la lecture/écriture </a:t>
            </a:r>
          </a:p>
          <a:p>
            <a:pPr fontAlgn="auto">
              <a:spcAft>
                <a:spcPts val="0"/>
              </a:spcAft>
              <a:buFontTx/>
              <a:buChar char="-"/>
              <a:defRPr/>
            </a:pPr>
            <a:r>
              <a:rPr lang="fr-FR" dirty="0" smtClean="0"/>
              <a:t>S’appuyer sur les « notions centrales » : ne pas être exhaustif  (le verbe, accord sujet-verbe, accord au sein du groupe nominal)</a:t>
            </a: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endParaRPr lang="fr-FR" dirty="0" smtClean="0"/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endParaRPr lang="fr-F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fr-FR" b="1" u="sng" dirty="0" smtClean="0"/>
              <a:t>Etude de la langue</a:t>
            </a:r>
            <a:br>
              <a:rPr lang="fr-FR" b="1" u="sng" dirty="0" smtClean="0"/>
            </a:br>
            <a:r>
              <a:rPr lang="fr-FR" b="1" u="sng" dirty="0" smtClean="0"/>
              <a:t>Pistes de travail à explorer EDL</a:t>
            </a:r>
            <a:endParaRPr lang="fr-FR" b="1" u="sng" dirty="0"/>
          </a:p>
        </p:txBody>
      </p:sp>
      <p:sp>
        <p:nvSpPr>
          <p:cNvPr id="34818" name="Espace réservé du contenu 2"/>
          <p:cNvSpPr>
            <a:spLocks noGrp="1"/>
          </p:cNvSpPr>
          <p:nvPr>
            <p:ph idx="1"/>
          </p:nvPr>
        </p:nvSpPr>
        <p:spPr>
          <a:xfrm>
            <a:off x="457200" y="2025650"/>
            <a:ext cx="8229600" cy="4100513"/>
          </a:xfrm>
        </p:spPr>
        <p:txBody>
          <a:bodyPr/>
          <a:lstStyle/>
          <a:p>
            <a:r>
              <a:rPr lang="fr-FR" smtClean="0"/>
              <a:t>Construire un tableau des notions clefs qui doivent être travaillées en suivant une logique spiralaire </a:t>
            </a:r>
          </a:p>
          <a:p>
            <a:r>
              <a:rPr lang="fr-FR" smtClean="0"/>
              <a:t>Harmoniser l’organisation pédagogique hebdomadaire: entre observation, structuration et réinvestissement</a:t>
            </a:r>
          </a:p>
          <a:p>
            <a:r>
              <a:rPr lang="fr-FR" smtClean="0"/>
              <a:t>	</a:t>
            </a:r>
            <a:r>
              <a:rPr lang="fr-FR" smtClean="0">
                <a:solidFill>
                  <a:srgbClr val="FF0000"/>
                </a:solidFill>
              </a:rPr>
              <a:t>ne pas surinvestir en temps l’EDL</a:t>
            </a:r>
          </a:p>
          <a:p>
            <a:endParaRPr lang="fr-FR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fr-FR" b="1" u="sng" dirty="0" smtClean="0"/>
              <a:t>Etude de la langue 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b="1" dirty="0" smtClean="0"/>
              <a:t>Pistes de travail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fr-FR" u="sng" dirty="0" smtClean="0"/>
              <a:t>Démarches en étude de la langue</a:t>
            </a:r>
          </a:p>
          <a:p>
            <a:pPr fontAlgn="auto">
              <a:spcAft>
                <a:spcPts val="0"/>
              </a:spcAft>
              <a:buFontTx/>
              <a:buChar char="-"/>
              <a:defRPr/>
            </a:pPr>
            <a:r>
              <a:rPr lang="fr-FR" dirty="0" smtClean="0"/>
              <a:t>Construire une notion : trier, manipuler, substituer, classer pour (exemple : le verbe)</a:t>
            </a:r>
          </a:p>
          <a:p>
            <a:pPr fontAlgn="auto">
              <a:spcAft>
                <a:spcPts val="0"/>
              </a:spcAft>
              <a:buFontTx/>
              <a:buChar char="-"/>
              <a:defRPr/>
            </a:pPr>
            <a:r>
              <a:rPr lang="fr-FR" dirty="0" smtClean="0"/>
              <a:t>Comment s’appuyer sur la lecture/écriture pour le faire?</a:t>
            </a:r>
          </a:p>
          <a:p>
            <a:pPr fontAlgn="auto">
              <a:spcAft>
                <a:spcPts val="0"/>
              </a:spcAft>
              <a:buFontTx/>
              <a:buChar char="-"/>
              <a:defRPr/>
            </a:pPr>
            <a:r>
              <a:rPr lang="fr-FR" dirty="0" smtClean="0"/>
              <a:t>À partir de quels corpus ou quels supports observer, réfléchir, analyser… ?</a:t>
            </a:r>
            <a:endParaRPr lang="fr-F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fr-FR" b="1" u="sng" dirty="0" smtClean="0"/>
              <a:t>Etude de la langue 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b="1" dirty="0" smtClean="0"/>
              <a:t>Pistes de travail (suite)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fontAlgn="auto">
              <a:spcAft>
                <a:spcPts val="0"/>
              </a:spcAft>
              <a:buFont typeface="Arial"/>
              <a:buNone/>
              <a:defRPr/>
            </a:pPr>
            <a:r>
              <a:rPr lang="fr-FR" dirty="0" smtClean="0"/>
              <a:t>2. </a:t>
            </a:r>
            <a:r>
              <a:rPr lang="fr-FR" u="sng" dirty="0" smtClean="0"/>
              <a:t>Définir quelles sont les « notions centrales »</a:t>
            </a:r>
          </a:p>
          <a:p>
            <a:pPr marL="0" indent="0" fontAlgn="auto">
              <a:spcAft>
                <a:spcPts val="0"/>
              </a:spcAft>
              <a:buFont typeface="Arial"/>
              <a:buNone/>
              <a:defRPr/>
            </a:pPr>
            <a:r>
              <a:rPr lang="fr-FR" dirty="0" smtClean="0"/>
              <a:t>(ce qui est régulier, fréquent, essentiel</a:t>
            </a:r>
            <a:r>
              <a:rPr lang="is-IS" dirty="0" smtClean="0"/>
              <a:t>…)</a:t>
            </a:r>
          </a:p>
          <a:p>
            <a:pPr marL="0" indent="0" fontAlgn="auto">
              <a:spcAft>
                <a:spcPts val="0"/>
              </a:spcAft>
              <a:buFont typeface="Arial"/>
              <a:buNone/>
              <a:defRPr/>
            </a:pPr>
            <a:endParaRPr lang="is-IS" dirty="0" smtClean="0"/>
          </a:p>
          <a:p>
            <a:pPr marL="0" indent="0" fontAlgn="auto">
              <a:spcAft>
                <a:spcPts val="0"/>
              </a:spcAft>
              <a:buFont typeface="Arial"/>
              <a:buNone/>
              <a:defRPr/>
            </a:pPr>
            <a:r>
              <a:rPr lang="fr-FR" dirty="0" smtClean="0"/>
              <a:t>C</a:t>
            </a:r>
            <a:r>
              <a:rPr lang="is-IS" dirty="0" smtClean="0"/>
              <a:t>es notions centrales doivent revenir de manière cyclique dans la programmation annuelle et de cycle, en variant les entrées, les démarches, les supports, etc.</a:t>
            </a:r>
            <a:endParaRPr lang="fr-FR" dirty="0" smtClean="0"/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endParaRPr lang="fr-F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e 3"/>
          <p:cNvSpPr/>
          <p:nvPr/>
        </p:nvSpPr>
        <p:spPr>
          <a:xfrm>
            <a:off x="2959100" y="2387600"/>
            <a:ext cx="3213100" cy="2095500"/>
          </a:xfrm>
          <a:prstGeom prst="ellipse">
            <a:avLst/>
          </a:prstGeom>
          <a:solidFill>
            <a:srgbClr val="66006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b="1" dirty="0">
                <a:solidFill>
                  <a:schemeClr val="bg1"/>
                </a:solidFill>
              </a:rPr>
              <a:t>Module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fr-FR" dirty="0">
                <a:solidFill>
                  <a:schemeClr val="bg1"/>
                </a:solidFill>
              </a:rPr>
              <a:t>Projet (</a:t>
            </a:r>
            <a:r>
              <a:rPr lang="fr-FR" dirty="0" err="1">
                <a:solidFill>
                  <a:schemeClr val="bg1"/>
                </a:solidFill>
              </a:rPr>
              <a:t>ens</a:t>
            </a:r>
            <a:r>
              <a:rPr lang="fr-FR" dirty="0">
                <a:solidFill>
                  <a:schemeClr val="bg1"/>
                </a:solidFill>
              </a:rPr>
              <a:t>/élève)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fr-FR" dirty="0">
                <a:solidFill>
                  <a:schemeClr val="bg1"/>
                </a:solidFill>
              </a:rPr>
              <a:t>Séquence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400" dirty="0">
                <a:solidFill>
                  <a:schemeClr val="bg1"/>
                </a:solidFill>
              </a:rPr>
              <a:t>(dans tous les domaines d’enseignement)</a:t>
            </a:r>
            <a:endParaRPr lang="fr-FR" sz="1400" dirty="0">
              <a:solidFill>
                <a:schemeClr val="bg1"/>
              </a:solidFill>
            </a:endParaRPr>
          </a:p>
        </p:txBody>
      </p:sp>
      <p:sp>
        <p:nvSpPr>
          <p:cNvPr id="5" name="Rectangle à coins arrondis 4"/>
          <p:cNvSpPr/>
          <p:nvPr/>
        </p:nvSpPr>
        <p:spPr>
          <a:xfrm>
            <a:off x="304800" y="1181100"/>
            <a:ext cx="2641600" cy="119380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000" b="1" dirty="0">
                <a:solidFill>
                  <a:schemeClr val="tx1"/>
                </a:solidFill>
              </a:rPr>
              <a:t>Ecrire</a:t>
            </a:r>
            <a:endParaRPr lang="fr-FR" sz="2000" b="1" dirty="0">
              <a:solidFill>
                <a:schemeClr val="tx1"/>
              </a:solidFill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6172200" y="1182688"/>
            <a:ext cx="2641600" cy="119380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000" b="1" dirty="0">
                <a:solidFill>
                  <a:schemeClr val="tx1"/>
                </a:solidFill>
              </a:rPr>
              <a:t>Lire</a:t>
            </a:r>
            <a:r>
              <a:rPr lang="fr-FR" dirty="0">
                <a:solidFill>
                  <a:schemeClr val="tx1"/>
                </a:solidFill>
              </a:rPr>
              <a:t>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400" dirty="0">
                <a:solidFill>
                  <a:schemeClr val="tx1"/>
                </a:solidFill>
              </a:rPr>
              <a:t>(littérature et compréhension)</a:t>
            </a:r>
            <a:endParaRPr lang="fr-FR" sz="1400" dirty="0">
              <a:solidFill>
                <a:schemeClr val="tx1"/>
              </a:solidFill>
            </a:endParaRPr>
          </a:p>
        </p:txBody>
      </p:sp>
      <p:sp>
        <p:nvSpPr>
          <p:cNvPr id="39940" name="ZoneTexte 9"/>
          <p:cNvSpPr txBox="1">
            <a:spLocks noChangeArrowheads="1"/>
          </p:cNvSpPr>
          <p:nvPr/>
        </p:nvSpPr>
        <p:spPr bwMode="auto">
          <a:xfrm>
            <a:off x="571500" y="2305050"/>
            <a:ext cx="6953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>
                <a:latin typeface="Calibri" pitchFamily="34" charset="0"/>
              </a:rPr>
              <a:t>Oral : </a:t>
            </a:r>
          </a:p>
        </p:txBody>
      </p:sp>
      <p:sp>
        <p:nvSpPr>
          <p:cNvPr id="39941" name="ZoneTexte 11"/>
          <p:cNvSpPr txBox="1">
            <a:spLocks noChangeArrowheads="1"/>
          </p:cNvSpPr>
          <p:nvPr/>
        </p:nvSpPr>
        <p:spPr bwMode="auto">
          <a:xfrm>
            <a:off x="6299200" y="2551113"/>
            <a:ext cx="6953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>
                <a:latin typeface="Calibri" pitchFamily="34" charset="0"/>
              </a:rPr>
              <a:t>Oral : </a:t>
            </a:r>
          </a:p>
        </p:txBody>
      </p:sp>
      <p:sp>
        <p:nvSpPr>
          <p:cNvPr id="13" name="Rectangle à coins arrondis 12"/>
          <p:cNvSpPr/>
          <p:nvPr/>
        </p:nvSpPr>
        <p:spPr>
          <a:xfrm>
            <a:off x="3244850" y="4724400"/>
            <a:ext cx="2641600" cy="171450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000" b="1" dirty="0">
                <a:solidFill>
                  <a:schemeClr val="tx1"/>
                </a:solidFill>
              </a:rPr>
              <a:t>EDL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dirty="0">
                <a:solidFill>
                  <a:schemeClr val="tx1"/>
                </a:solidFill>
              </a:rPr>
              <a:t>(écrite et orale)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14300" y="76200"/>
            <a:ext cx="3581400" cy="9779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dirty="0">
                <a:solidFill>
                  <a:srgbClr val="000000"/>
                </a:solidFill>
              </a:rPr>
              <a:t>Pour :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fr-FR" sz="1200" dirty="0">
                <a:solidFill>
                  <a:srgbClr val="000000"/>
                </a:solidFill>
              </a:rPr>
              <a:t>Écrire de manière fluide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fr-FR" sz="1200" dirty="0">
                <a:solidFill>
                  <a:srgbClr val="000000"/>
                </a:solidFill>
              </a:rPr>
              <a:t>Réfléchir/apprendre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fr-FR" sz="1200" dirty="0">
                <a:solidFill>
                  <a:srgbClr val="000000"/>
                </a:solidFill>
              </a:rPr>
              <a:t>Produire des écrits variés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fr-FR" sz="1200" dirty="0">
                <a:solidFill>
                  <a:srgbClr val="000000"/>
                </a:solidFill>
              </a:rPr>
              <a:t>Réécrire/réviser </a:t>
            </a:r>
            <a:endParaRPr lang="fr-FR" sz="1200" dirty="0">
              <a:solidFill>
                <a:srgbClr val="000000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6324600" y="114300"/>
            <a:ext cx="2679700" cy="8255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dirty="0">
                <a:solidFill>
                  <a:srgbClr val="000000"/>
                </a:solidFill>
              </a:rPr>
              <a:t>Pour :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fr-FR" sz="1200" dirty="0">
                <a:solidFill>
                  <a:srgbClr val="000000"/>
                </a:solidFill>
              </a:rPr>
              <a:t>Renforcer fluidité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fr-FR" sz="1200" dirty="0">
                <a:solidFill>
                  <a:srgbClr val="000000"/>
                </a:solidFill>
              </a:rPr>
              <a:t>Comprendre/interpréter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fr-FR" sz="1200" dirty="0">
                <a:solidFill>
                  <a:srgbClr val="000000"/>
                </a:solidFill>
              </a:rPr>
              <a:t>Contrôler la compréhension </a:t>
            </a:r>
            <a:endParaRPr lang="fr-FR" sz="1200" dirty="0">
              <a:solidFill>
                <a:srgbClr val="000000"/>
              </a:solidFill>
            </a:endParaRPr>
          </a:p>
        </p:txBody>
      </p:sp>
      <p:cxnSp>
        <p:nvCxnSpPr>
          <p:cNvPr id="17" name="Connecteur en arc 16"/>
          <p:cNvCxnSpPr>
            <a:stCxn id="13" idx="3"/>
            <a:endCxn id="48" idx="2"/>
          </p:cNvCxnSpPr>
          <p:nvPr/>
        </p:nvCxnSpPr>
        <p:spPr>
          <a:xfrm flipV="1">
            <a:off x="5886450" y="3041650"/>
            <a:ext cx="1606550" cy="2540000"/>
          </a:xfrm>
          <a:prstGeom prst="curvedConnector2">
            <a:avLst/>
          </a:prstGeom>
          <a:ln>
            <a:solidFill>
              <a:srgbClr val="B3A2C7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en arc 18"/>
          <p:cNvCxnSpPr>
            <a:stCxn id="13" idx="1"/>
            <a:endCxn id="47" idx="2"/>
          </p:cNvCxnSpPr>
          <p:nvPr/>
        </p:nvCxnSpPr>
        <p:spPr>
          <a:xfrm rot="10800000">
            <a:off x="1625600" y="3048000"/>
            <a:ext cx="1619250" cy="2533650"/>
          </a:xfrm>
          <a:prstGeom prst="curvedConnector2">
            <a:avLst/>
          </a:prstGeom>
          <a:ln>
            <a:solidFill>
              <a:schemeClr val="accent4">
                <a:lumMod val="60000"/>
                <a:lumOff val="4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Connecteur en arc 29"/>
          <p:cNvCxnSpPr>
            <a:stCxn id="5" idx="3"/>
            <a:endCxn id="6" idx="1"/>
          </p:cNvCxnSpPr>
          <p:nvPr/>
        </p:nvCxnSpPr>
        <p:spPr>
          <a:xfrm>
            <a:off x="2946400" y="1778000"/>
            <a:ext cx="3225800" cy="1588"/>
          </a:xfrm>
          <a:prstGeom prst="curvedConnector3">
            <a:avLst>
              <a:gd name="adj1" fmla="val 51181"/>
            </a:avLst>
          </a:prstGeom>
          <a:ln>
            <a:solidFill>
              <a:srgbClr val="B3A2C7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948" name="ZoneTexte 32"/>
          <p:cNvSpPr txBox="1">
            <a:spLocks noChangeArrowheads="1"/>
          </p:cNvSpPr>
          <p:nvPr/>
        </p:nvSpPr>
        <p:spPr bwMode="auto">
          <a:xfrm rot="3582900">
            <a:off x="369094" y="4355306"/>
            <a:ext cx="28067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>
                <a:latin typeface="Calibri" pitchFamily="34" charset="0"/>
              </a:rPr>
              <a:t>EDL au service d’    »écrire »</a:t>
            </a:r>
          </a:p>
        </p:txBody>
      </p:sp>
      <p:sp>
        <p:nvSpPr>
          <p:cNvPr id="47" name="Rectangle à coins arrondis 46"/>
          <p:cNvSpPr/>
          <p:nvPr/>
        </p:nvSpPr>
        <p:spPr>
          <a:xfrm>
            <a:off x="304800" y="2305050"/>
            <a:ext cx="2641600" cy="74295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b="1" dirty="0">
                <a:solidFill>
                  <a:srgbClr val="000000"/>
                </a:solidFill>
              </a:rPr>
              <a:t>Oral</a:t>
            </a:r>
            <a:endParaRPr lang="fr-FR" b="1" dirty="0">
              <a:solidFill>
                <a:srgbClr val="000000"/>
              </a:solidFill>
            </a:endParaRPr>
          </a:p>
        </p:txBody>
      </p:sp>
      <p:sp>
        <p:nvSpPr>
          <p:cNvPr id="39950" name="ZoneTexte 33"/>
          <p:cNvSpPr txBox="1">
            <a:spLocks noChangeArrowheads="1"/>
          </p:cNvSpPr>
          <p:nvPr/>
        </p:nvSpPr>
        <p:spPr bwMode="auto">
          <a:xfrm rot="-3555563">
            <a:off x="6187281" y="4242594"/>
            <a:ext cx="25098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>
                <a:latin typeface="Calibri" pitchFamily="34" charset="0"/>
              </a:rPr>
              <a:t>EDL au service de « lire »</a:t>
            </a:r>
          </a:p>
        </p:txBody>
      </p:sp>
      <p:sp>
        <p:nvSpPr>
          <p:cNvPr id="48" name="Rectangle à coins arrondis 47"/>
          <p:cNvSpPr/>
          <p:nvPr/>
        </p:nvSpPr>
        <p:spPr>
          <a:xfrm>
            <a:off x="6172200" y="2298700"/>
            <a:ext cx="2641600" cy="74295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b="1" dirty="0">
                <a:solidFill>
                  <a:srgbClr val="000000"/>
                </a:solidFill>
              </a:rPr>
              <a:t>Oral</a:t>
            </a:r>
            <a:endParaRPr lang="fr-FR" b="1" dirty="0">
              <a:solidFill>
                <a:srgbClr val="000000"/>
              </a:solidFill>
            </a:endParaRPr>
          </a:p>
        </p:txBody>
      </p:sp>
      <p:cxnSp>
        <p:nvCxnSpPr>
          <p:cNvPr id="62" name="Connecteur droit 61"/>
          <p:cNvCxnSpPr>
            <a:stCxn id="4" idx="4"/>
            <a:endCxn id="13" idx="0"/>
          </p:cNvCxnSpPr>
          <p:nvPr/>
        </p:nvCxnSpPr>
        <p:spPr>
          <a:xfrm>
            <a:off x="4565650" y="4483100"/>
            <a:ext cx="0" cy="241300"/>
          </a:xfrm>
          <a:prstGeom prst="line">
            <a:avLst/>
          </a:prstGeom>
          <a:ln>
            <a:solidFill>
              <a:srgbClr val="66006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" name="Connecteur droit 63"/>
          <p:cNvCxnSpPr>
            <a:stCxn id="4" idx="7"/>
            <a:endCxn id="6" idx="1"/>
          </p:cNvCxnSpPr>
          <p:nvPr/>
        </p:nvCxnSpPr>
        <p:spPr>
          <a:xfrm flipV="1">
            <a:off x="5702300" y="1779588"/>
            <a:ext cx="469900" cy="914400"/>
          </a:xfrm>
          <a:prstGeom prst="line">
            <a:avLst/>
          </a:prstGeom>
          <a:ln>
            <a:solidFill>
              <a:srgbClr val="66006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" name="Connecteur droit 65"/>
          <p:cNvCxnSpPr>
            <a:stCxn id="4" idx="1"/>
            <a:endCxn id="5" idx="3"/>
          </p:cNvCxnSpPr>
          <p:nvPr/>
        </p:nvCxnSpPr>
        <p:spPr>
          <a:xfrm flipH="1" flipV="1">
            <a:off x="2946400" y="1778000"/>
            <a:ext cx="482600" cy="915988"/>
          </a:xfrm>
          <a:prstGeom prst="line">
            <a:avLst/>
          </a:prstGeom>
          <a:ln>
            <a:solidFill>
              <a:srgbClr val="66006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600" b="1" smtClean="0"/>
              <a:t>COMPOSANTES DU FRANCAIS</a:t>
            </a:r>
          </a:p>
        </p:txBody>
      </p:sp>
      <p:sp>
        <p:nvSpPr>
          <p:cNvPr id="16386" name="ZoneTexte 8"/>
          <p:cNvSpPr txBox="1">
            <a:spLocks noChangeArrowheads="1"/>
          </p:cNvSpPr>
          <p:nvPr/>
        </p:nvSpPr>
        <p:spPr bwMode="auto">
          <a:xfrm>
            <a:off x="3676650" y="1417638"/>
            <a:ext cx="1855788" cy="738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2400" b="1">
                <a:latin typeface="Calibri" pitchFamily="34" charset="0"/>
              </a:rPr>
              <a:t>Langage  oral</a:t>
            </a:r>
          </a:p>
          <a:p>
            <a:endParaRPr lang="fr-FR">
              <a:latin typeface="Calibri" pitchFamily="34" charset="0"/>
            </a:endParaRPr>
          </a:p>
        </p:txBody>
      </p:sp>
      <p:sp>
        <p:nvSpPr>
          <p:cNvPr id="16387" name="ZoneTexte 11"/>
          <p:cNvSpPr txBox="1">
            <a:spLocks noChangeArrowheads="1"/>
          </p:cNvSpPr>
          <p:nvPr/>
        </p:nvSpPr>
        <p:spPr bwMode="auto">
          <a:xfrm>
            <a:off x="881063" y="5153025"/>
            <a:ext cx="3665537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2400" b="1">
                <a:latin typeface="Calibri" pitchFamily="34" charset="0"/>
              </a:rPr>
              <a:t>Lecture </a:t>
            </a:r>
          </a:p>
          <a:p>
            <a:r>
              <a:rPr lang="fr-FR" sz="2400" b="1">
                <a:latin typeface="Calibri" pitchFamily="34" charset="0"/>
              </a:rPr>
              <a:t>et compréhension de l’écrit</a:t>
            </a:r>
          </a:p>
        </p:txBody>
      </p:sp>
      <p:sp>
        <p:nvSpPr>
          <p:cNvPr id="16388" name="ZoneTexte 12"/>
          <p:cNvSpPr txBox="1">
            <a:spLocks noChangeArrowheads="1"/>
          </p:cNvSpPr>
          <p:nvPr/>
        </p:nvSpPr>
        <p:spPr bwMode="auto">
          <a:xfrm>
            <a:off x="5768975" y="5338763"/>
            <a:ext cx="11779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2400" b="1">
                <a:latin typeface="Calibri" pitchFamily="34" charset="0"/>
              </a:rPr>
              <a:t>Ecriture</a:t>
            </a:r>
          </a:p>
        </p:txBody>
      </p:sp>
      <p:sp>
        <p:nvSpPr>
          <p:cNvPr id="16389" name="ZoneTexte 13"/>
          <p:cNvSpPr txBox="1">
            <a:spLocks noChangeArrowheads="1"/>
          </p:cNvSpPr>
          <p:nvPr/>
        </p:nvSpPr>
        <p:spPr bwMode="auto">
          <a:xfrm>
            <a:off x="187325" y="3133725"/>
            <a:ext cx="26066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2400" b="1">
                <a:latin typeface="Calibri" pitchFamily="34" charset="0"/>
              </a:rPr>
              <a:t>Etude de la langue </a:t>
            </a:r>
          </a:p>
        </p:txBody>
      </p:sp>
      <p:sp>
        <p:nvSpPr>
          <p:cNvPr id="16390" name="ZoneTexte 14"/>
          <p:cNvSpPr txBox="1">
            <a:spLocks noChangeArrowheads="1"/>
          </p:cNvSpPr>
          <p:nvPr/>
        </p:nvSpPr>
        <p:spPr bwMode="auto">
          <a:xfrm>
            <a:off x="6357938" y="3133725"/>
            <a:ext cx="2328862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2400" b="1">
                <a:latin typeface="Calibri" pitchFamily="34" charset="0"/>
              </a:rPr>
              <a:t>culture littéraire </a:t>
            </a:r>
          </a:p>
          <a:p>
            <a:r>
              <a:rPr lang="fr-FR" sz="2400" b="1">
                <a:latin typeface="Calibri" pitchFamily="34" charset="0"/>
              </a:rPr>
              <a:t>et artistique </a:t>
            </a:r>
          </a:p>
        </p:txBody>
      </p:sp>
      <p:sp>
        <p:nvSpPr>
          <p:cNvPr id="17" name="Étoile à 5 branches 16"/>
          <p:cNvSpPr/>
          <p:nvPr/>
        </p:nvSpPr>
        <p:spPr>
          <a:xfrm>
            <a:off x="2794000" y="1985963"/>
            <a:ext cx="3563938" cy="3352800"/>
          </a:xfrm>
          <a:prstGeom prst="star5">
            <a:avLst/>
          </a:prstGeom>
          <a:noFill/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Espace réservé du contenu 2"/>
          <p:cNvSpPr>
            <a:spLocks noGrp="1"/>
          </p:cNvSpPr>
          <p:nvPr>
            <p:ph idx="1"/>
          </p:nvPr>
        </p:nvSpPr>
        <p:spPr>
          <a:xfrm>
            <a:off x="457200" y="371475"/>
            <a:ext cx="8229600" cy="5754688"/>
          </a:xfrm>
        </p:spPr>
        <p:txBody>
          <a:bodyPr/>
          <a:lstStyle/>
          <a:p>
            <a:pPr algn="ctr">
              <a:buFont typeface="Arial" charset="0"/>
              <a:buNone/>
            </a:pPr>
            <a:r>
              <a:rPr lang="fr-FR" b="1" u="sng" smtClean="0"/>
              <a:t>LANGAGE ORAL</a:t>
            </a:r>
          </a:p>
          <a:p>
            <a:pPr algn="ctr">
              <a:buFont typeface="Arial" charset="0"/>
              <a:buNone/>
            </a:pPr>
            <a:r>
              <a:rPr lang="fr-FR" b="1" u="sng" smtClean="0"/>
              <a:t>Points saillants </a:t>
            </a:r>
          </a:p>
          <a:p>
            <a:pPr algn="ctr">
              <a:buFont typeface="Arial" charset="0"/>
              <a:buNone/>
            </a:pPr>
            <a:endParaRPr lang="fr-FR" b="1" u="sng" smtClean="0"/>
          </a:p>
          <a:p>
            <a:pPr>
              <a:buFontTx/>
              <a:buChar char="-"/>
            </a:pPr>
            <a:r>
              <a:rPr lang="fr-FR" smtClean="0"/>
              <a:t>L’oral est réaffirmé comme objet d’enseignement </a:t>
            </a:r>
          </a:p>
          <a:p>
            <a:pPr>
              <a:buFontTx/>
              <a:buChar char="-"/>
            </a:pPr>
            <a:r>
              <a:rPr lang="fr-FR" smtClean="0"/>
              <a:t>Importance de la </a:t>
            </a:r>
            <a:r>
              <a:rPr lang="fr-FR" b="1" smtClean="0"/>
              <a:t>construction</a:t>
            </a:r>
            <a:r>
              <a:rPr lang="fr-FR" smtClean="0"/>
              <a:t> des caractéristiques des genres de discours</a:t>
            </a:r>
          </a:p>
          <a:p>
            <a:pPr>
              <a:buFontTx/>
              <a:buChar char="-"/>
            </a:pPr>
            <a:r>
              <a:rPr lang="fr-FR" smtClean="0"/>
              <a:t>L’oral est un outil d’apprentissage développé dans tous les domaines d’enseignement </a:t>
            </a:r>
          </a:p>
          <a:p>
            <a:pPr>
              <a:buFont typeface="Arial" charset="0"/>
              <a:buNone/>
            </a:pPr>
            <a:endParaRPr lang="fr-F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600" b="1" u="sng" smtClean="0"/>
              <a:t>LANGAGE ORAL</a:t>
            </a:r>
            <a:br>
              <a:rPr lang="fr-FR" sz="3600" b="1" u="sng" smtClean="0"/>
            </a:br>
            <a:r>
              <a:rPr lang="fr-FR" sz="3600" b="1" u="sng" smtClean="0"/>
              <a:t>Perspectives</a:t>
            </a:r>
            <a:endParaRPr lang="fr-FR" sz="3600" b="1" smtClean="0"/>
          </a:p>
        </p:txBody>
      </p:sp>
      <p:sp>
        <p:nvSpPr>
          <p:cNvPr id="20482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mtClean="0"/>
              <a:t>Pédagogiques:</a:t>
            </a:r>
          </a:p>
          <a:p>
            <a:pPr lvl="1"/>
            <a:r>
              <a:rPr lang="fr-FR" smtClean="0"/>
              <a:t>Une démarche est préconisée</a:t>
            </a:r>
          </a:p>
          <a:p>
            <a:pPr lvl="1"/>
            <a:r>
              <a:rPr lang="fr-FR" smtClean="0"/>
              <a:t>Les élèves sont amenés à analyser leur production pour l’améliorer </a:t>
            </a:r>
          </a:p>
          <a:p>
            <a:r>
              <a:rPr lang="fr-FR" smtClean="0"/>
              <a:t>Repères de progressivité:</a:t>
            </a:r>
          </a:p>
          <a:p>
            <a:pPr lvl="1"/>
            <a:r>
              <a:rPr lang="fr-FR" smtClean="0"/>
              <a:t>Production d’oraux organisés en CM1/CM2 , plus formalisés en 6ème</a:t>
            </a:r>
          </a:p>
          <a:p>
            <a:pPr lvl="1"/>
            <a:endParaRPr lang="fr-FR" smtClean="0"/>
          </a:p>
          <a:p>
            <a:pPr lvl="1"/>
            <a:endParaRPr lang="fr-FR" smtClean="0"/>
          </a:p>
          <a:p>
            <a:pPr lvl="1">
              <a:buFont typeface="Arial" charset="0"/>
              <a:buNone/>
            </a:pPr>
            <a:endParaRPr lang="fr-FR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200" b="1" u="sng" smtClean="0"/>
              <a:t>Lecture et compréhension de l’écrit</a:t>
            </a:r>
            <a:br>
              <a:rPr lang="fr-FR" sz="3200" b="1" u="sng" smtClean="0"/>
            </a:br>
            <a:r>
              <a:rPr lang="fr-FR" sz="3200" b="1" u="sng" smtClean="0"/>
              <a:t>Points saillants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 rtlCol="0">
            <a:normAutofit fontScale="62500" lnSpcReduction="20000"/>
          </a:bodyPr>
          <a:lstStyle/>
          <a:p>
            <a:pPr fontAlgn="auto">
              <a:spcAft>
                <a:spcPts val="0"/>
              </a:spcAft>
              <a:buFont typeface="Arial"/>
              <a:buNone/>
              <a:defRPr/>
            </a:pPr>
            <a:endParaRPr lang="fr-FR" u="sng" dirty="0" smtClean="0"/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fr-FR" sz="3400" dirty="0" smtClean="0"/>
              <a:t>Renforcer le travail sur le code au service de ceux qui en ont encore besoin</a:t>
            </a: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fr-FR" sz="3400" dirty="0" smtClean="0"/>
              <a:t>Démarche de compréhension  et d’interprétation clairement présentées</a:t>
            </a: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fr-FR" sz="3400" dirty="0" smtClean="0"/>
              <a:t>Entrainer les différentes modalités de lecture : lecture voix haute, lecture silencieuse, enregistrement, lecture oralisée de l’enseignant… pour acquérir une posture de lecteur autonome.</a:t>
            </a: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fr-FR" sz="3400" dirty="0" smtClean="0"/>
              <a:t>Activités de lecture à planifier: découverte d’un texte en réception ou en production oralisée,  relecture , débat,…</a:t>
            </a: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fr-FR" sz="3400" dirty="0" smtClean="0"/>
              <a:t>Lien lecture écriture : écrits qui accompagnent la lecture (pour garder trace ), écrits heuristiques (pour comprendre) et des écrits créatifs.</a:t>
            </a: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fr-FR" sz="3400" dirty="0" smtClean="0"/>
              <a:t>Lecture de textes composites</a:t>
            </a:r>
            <a:endParaRPr lang="fr-FR" sz="3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u="sng" smtClean="0"/>
              <a:t>Culture littéraire</a:t>
            </a:r>
            <a:endParaRPr lang="fr-FR" b="1" smtClean="0"/>
          </a:p>
        </p:txBody>
      </p:sp>
      <p:sp>
        <p:nvSpPr>
          <p:cNvPr id="24578" name="Espace réservé du contenu 2"/>
          <p:cNvSpPr>
            <a:spLocks noGrp="1"/>
          </p:cNvSpPr>
          <p:nvPr>
            <p:ph idx="1"/>
          </p:nvPr>
        </p:nvSpPr>
        <p:spPr>
          <a:xfrm>
            <a:off x="457200" y="1936750"/>
            <a:ext cx="8229600" cy="4189413"/>
          </a:xfrm>
        </p:spPr>
        <p:txBody>
          <a:bodyPr/>
          <a:lstStyle/>
          <a:p>
            <a:r>
              <a:rPr lang="fr-FR" smtClean="0"/>
              <a:t>Indications de corpus pour équilibrer genres et formes littéraires </a:t>
            </a:r>
          </a:p>
          <a:p>
            <a:r>
              <a:rPr lang="fr-FR" smtClean="0"/>
              <a:t>La programmation  fait l’objet d’un projet pédagogique annuel </a:t>
            </a:r>
          </a:p>
          <a:p>
            <a:endParaRPr lang="fr-FR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97037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fr-FR" b="1" u="sng" dirty="0" smtClean="0"/>
              <a:t>Lecture et compréhension de l’écrit</a:t>
            </a:r>
            <a:br>
              <a:rPr lang="fr-FR" b="1" u="sng" dirty="0" smtClean="0"/>
            </a:br>
            <a:r>
              <a:rPr lang="fr-FR" b="1" u="sng" dirty="0" smtClean="0"/>
              <a:t>Culture littéraire</a:t>
            </a:r>
            <a:br>
              <a:rPr lang="fr-FR" b="1" u="sng" dirty="0" smtClean="0"/>
            </a:br>
            <a:r>
              <a:rPr lang="fr-FR" b="1" u="sng" dirty="0" smtClean="0"/>
              <a:t>Perspectives  </a:t>
            </a:r>
            <a:endParaRPr lang="fr-FR" b="1" u="sng" dirty="0"/>
          </a:p>
        </p:txBody>
      </p:sp>
      <p:sp>
        <p:nvSpPr>
          <p:cNvPr id="26626" name="Espace réservé du contenu 2"/>
          <p:cNvSpPr>
            <a:spLocks noGrp="1"/>
          </p:cNvSpPr>
          <p:nvPr>
            <p:ph idx="1"/>
          </p:nvPr>
        </p:nvSpPr>
        <p:spPr>
          <a:xfrm>
            <a:off x="457200" y="2295525"/>
            <a:ext cx="8229600" cy="3830638"/>
          </a:xfrm>
        </p:spPr>
        <p:txBody>
          <a:bodyPr/>
          <a:lstStyle/>
          <a:p>
            <a:pPr>
              <a:buFont typeface="Arial" charset="0"/>
              <a:buNone/>
            </a:pPr>
            <a:endParaRPr lang="fr-FR" smtClean="0"/>
          </a:p>
          <a:p>
            <a:r>
              <a:rPr lang="fr-FR" smtClean="0"/>
              <a:t>Construire une progression de la compétence de lecteur entre le CM et la 6°.</a:t>
            </a:r>
          </a:p>
          <a:p>
            <a:endParaRPr lang="fr-FR" smtClean="0"/>
          </a:p>
          <a:p>
            <a:r>
              <a:rPr lang="fr-FR" smtClean="0"/>
              <a:t>Objectifs d’apprentissage : progression à construire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fr-FR" b="1" u="sng" dirty="0" smtClean="0"/>
              <a:t>Ecriture</a:t>
            </a:r>
            <a:br>
              <a:rPr lang="fr-FR" b="1" u="sng" dirty="0" smtClean="0"/>
            </a:br>
            <a:r>
              <a:rPr lang="fr-FR" b="1" u="sng" dirty="0" smtClean="0"/>
              <a:t>Les points</a:t>
            </a:r>
            <a:r>
              <a:rPr lang="fr-FR" u="sng" dirty="0" smtClean="0"/>
              <a:t> </a:t>
            </a:r>
            <a:r>
              <a:rPr lang="fr-FR" b="1" u="sng" dirty="0" smtClean="0"/>
              <a:t>saillants</a:t>
            </a:r>
            <a:endParaRPr lang="fr-FR" b="1" u="sng" dirty="0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/>
              <a:buNone/>
              <a:defRPr/>
            </a:pPr>
            <a:r>
              <a:rPr lang="fr-FR" dirty="0" smtClean="0"/>
              <a:t> </a:t>
            </a:r>
          </a:p>
          <a:p>
            <a:pPr fontAlgn="auto">
              <a:spcAft>
                <a:spcPts val="0"/>
              </a:spcAft>
              <a:buFontTx/>
              <a:buChar char="-"/>
              <a:defRPr/>
            </a:pPr>
            <a:r>
              <a:rPr lang="fr-FR" dirty="0" smtClean="0"/>
              <a:t>Pratique régulière quotidienne : projets d’écriture variés, activités courtes (rituelles</a:t>
            </a:r>
            <a:r>
              <a:rPr lang="is-IS" dirty="0" smtClean="0"/>
              <a:t>…), écrits de travail, écrits longs en lien avec la littérature </a:t>
            </a:r>
          </a:p>
          <a:p>
            <a:pPr fontAlgn="auto">
              <a:spcAft>
                <a:spcPts val="0"/>
              </a:spcAft>
              <a:buFontTx/>
              <a:buChar char="-"/>
              <a:defRPr/>
            </a:pPr>
            <a:r>
              <a:rPr lang="is-IS" dirty="0" smtClean="0"/>
              <a:t>Développer la posture d’auteur : favoriser la réécriture et la révision </a:t>
            </a:r>
          </a:p>
          <a:p>
            <a:pPr fontAlgn="auto">
              <a:spcAft>
                <a:spcPts val="0"/>
              </a:spcAft>
              <a:buFontTx/>
              <a:buChar char="-"/>
              <a:defRPr/>
            </a:pPr>
            <a:r>
              <a:rPr lang="fr-FR" dirty="0" smtClean="0"/>
              <a:t>F</a:t>
            </a:r>
            <a:r>
              <a:rPr lang="is-IS" dirty="0" smtClean="0"/>
              <a:t>aire du lien entre étude de la langue et production d’écrit</a:t>
            </a:r>
            <a:endParaRPr lang="fr-F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fr-FR" b="1" u="sng" dirty="0" smtClean="0"/>
              <a:t>Ecriture</a:t>
            </a:r>
            <a:br>
              <a:rPr lang="fr-FR" b="1" u="sng" dirty="0" smtClean="0"/>
            </a:br>
            <a:r>
              <a:rPr lang="fr-FR" b="1" u="sng" dirty="0" smtClean="0"/>
              <a:t>Perspectives</a:t>
            </a:r>
            <a:endParaRPr lang="fr-FR" b="1" u="sng" dirty="0"/>
          </a:p>
        </p:txBody>
      </p:sp>
      <p:sp>
        <p:nvSpPr>
          <p:cNvPr id="30722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mtClean="0"/>
              <a:t>Progressivité: passer d’un étayage fort à une autonomie </a:t>
            </a:r>
          </a:p>
          <a:p>
            <a:r>
              <a:rPr lang="fr-FR" smtClean="0"/>
              <a:t>Une séquence , un chantier long qui s’appuie sur la lecture: 2 à 4 semaines</a:t>
            </a:r>
          </a:p>
          <a:p>
            <a:r>
              <a:rPr lang="fr-FR" smtClean="0"/>
              <a:t>La progression s’appuie sur le parcours de lecture élaboré en conseil de cycle (CM1 et CM2)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793</TotalTime>
  <Words>1338</Words>
  <Application>Microsoft Office PowerPoint</Application>
  <PresentationFormat>Affichage à l'écran (4:3)</PresentationFormat>
  <Paragraphs>153</Paragraphs>
  <Slides>14</Slides>
  <Notes>13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Modèle de conception</vt:lpstr>
      </vt:variant>
      <vt:variant>
        <vt:i4>1</vt:i4>
      </vt:variant>
      <vt:variant>
        <vt:lpstr>Titres des diapositives</vt:lpstr>
      </vt:variant>
      <vt:variant>
        <vt:i4>14</vt:i4>
      </vt:variant>
    </vt:vector>
  </HeadingPairs>
  <TitlesOfParts>
    <vt:vector size="17" baseType="lpstr">
      <vt:lpstr>Calibri</vt:lpstr>
      <vt:lpstr>Arial</vt:lpstr>
      <vt:lpstr>Thème Office</vt:lpstr>
      <vt:lpstr>PROGRAMMES CYCLE III</vt:lpstr>
      <vt:lpstr>COMPOSANTES DU FRANCAIS</vt:lpstr>
      <vt:lpstr>Diapositive 3</vt:lpstr>
      <vt:lpstr>LANGAGE ORAL Perspectives</vt:lpstr>
      <vt:lpstr>Lecture et compréhension de l’écrit Points saillants</vt:lpstr>
      <vt:lpstr>Culture littéraire</vt:lpstr>
      <vt:lpstr>Lecture et compréhension de l’écrit Culture littéraire Perspectives  </vt:lpstr>
      <vt:lpstr>Ecriture Les points saillants</vt:lpstr>
      <vt:lpstr>Ecriture Perspectives</vt:lpstr>
      <vt:lpstr>Etude de la langue</vt:lpstr>
      <vt:lpstr>Etude de la langue Pistes de travail à explorer EDL</vt:lpstr>
      <vt:lpstr>Etude de la langue  Pistes de travail</vt:lpstr>
      <vt:lpstr>Etude de la langue  Pistes de travail (suite)</vt:lpstr>
      <vt:lpstr>Diapositive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Babeth Oudon</dc:creator>
  <cp:lastModifiedBy>lemarie</cp:lastModifiedBy>
  <cp:revision>92</cp:revision>
  <dcterms:created xsi:type="dcterms:W3CDTF">2016-01-04T10:40:14Z</dcterms:created>
  <dcterms:modified xsi:type="dcterms:W3CDTF">2016-01-27T10:34:12Z</dcterms:modified>
</cp:coreProperties>
</file>